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17" r:id="rId1"/>
  </p:sldMasterIdLst>
  <p:notesMasterIdLst>
    <p:notesMasterId r:id="rId13"/>
  </p:notesMasterIdLst>
  <p:handoutMasterIdLst>
    <p:handoutMasterId r:id="rId14"/>
  </p:handoutMasterIdLst>
  <p:sldIdLst>
    <p:sldId id="274" r:id="rId2"/>
    <p:sldId id="289" r:id="rId3"/>
    <p:sldId id="295" r:id="rId4"/>
    <p:sldId id="296" r:id="rId5"/>
    <p:sldId id="297" r:id="rId6"/>
    <p:sldId id="298" r:id="rId7"/>
    <p:sldId id="294" r:id="rId8"/>
    <p:sldId id="299" r:id="rId9"/>
    <p:sldId id="303" r:id="rId10"/>
    <p:sldId id="300" r:id="rId11"/>
    <p:sldId id="301" r:id="rId12"/>
  </p:sldIdLst>
  <p:sldSz cx="12192000" cy="6858000"/>
  <p:notesSz cx="9309100" cy="705326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425" cy="354013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088" y="0"/>
            <a:ext cx="4035425" cy="354013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r">
              <a:defRPr sz="1200"/>
            </a:lvl1pPr>
          </a:lstStyle>
          <a:p>
            <a:pPr>
              <a:defRPr/>
            </a:pPr>
            <a:fld id="{3C3FD5B0-4BAB-4591-9090-72D2A5DCAB1B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250"/>
            <a:ext cx="4035425" cy="354013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088" y="6699250"/>
            <a:ext cx="4035425" cy="354013"/>
          </a:xfrm>
          <a:prstGeom prst="rect">
            <a:avLst/>
          </a:prstGeom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AC2050-0349-4450-ADDD-9F4FAF88DBA3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80098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425" cy="354013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2088" y="0"/>
            <a:ext cx="4035425" cy="354013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B7C95B-0B1E-4C56-BD9B-485AEF3F7155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0000" y="881063"/>
            <a:ext cx="4229100" cy="2379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4" tIns="46747" rIns="93494" bIns="4674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863" y="3394075"/>
            <a:ext cx="7445375" cy="2778125"/>
          </a:xfrm>
          <a:prstGeom prst="rect">
            <a:avLst/>
          </a:prstGeom>
        </p:spPr>
        <p:txBody>
          <a:bodyPr vert="horz" lIns="93494" tIns="46747" rIns="93494" bIns="46747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250"/>
            <a:ext cx="4035425" cy="354013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2088" y="6699250"/>
            <a:ext cx="4035425" cy="354013"/>
          </a:xfrm>
          <a:prstGeom prst="rect">
            <a:avLst/>
          </a:prstGeom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89647C0-CE43-4967-9DD4-EA1C8E2AC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797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pPr>
              <a:defRPr/>
            </a:pPr>
            <a:fld id="{824FF9A8-3C7A-4C9E-A319-B7CE24ADAE64}" type="datetimeFigureOut">
              <a:rPr lang="en-US" smtClean="0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pPr>
              <a:defRPr/>
            </a:pPr>
            <a:fld id="{81C027D4-4DAA-4460-AC72-6048B4AA15E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182EB-AFF8-4742-A9BB-BBDB84A265F1}" type="datetimeFigureOut">
              <a:rPr lang="en-US" smtClean="0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E67F9-610D-4FCC-8258-34BCFD8C93C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D0982-4C00-4195-B54C-20E670497EE9}" type="datetimeFigureOut">
              <a:rPr lang="en-US" smtClean="0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8A103-D434-495C-9EE5-A217F36BE3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E74D329-EF4C-48D3-BC9F-99C710227C84}" type="datetimeFigureOut">
              <a:rPr lang="en-US" smtClean="0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0C6D9A4-1058-4544-8BA3-1E17C0BFA5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pPr>
              <a:defRPr/>
            </a:pPr>
            <a:fld id="{52A6E1C4-3EEC-4349-9838-29A36E74998A}" type="datetimeFigureOut">
              <a:rPr lang="en-US" smtClean="0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pPr>
              <a:defRPr/>
            </a:pPr>
            <a:fld id="{4D61EC16-1A8B-4E92-967F-F47DE053B69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BD36E-750A-4BE3-97EE-F3BB558FBA77}" type="datetimeFigureOut">
              <a:rPr lang="en-US" smtClean="0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A9460-53B9-4319-98A4-6A0F2E6E65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1E25F-98B8-41F5-A48F-77E343BADC85}" type="datetimeFigureOut">
              <a:rPr lang="en-US" smtClean="0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F2AC1-BAAA-4EF7-A1A1-5BD4672D72D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3AF9BACC-E14D-4FD4-9AA9-1905AA526C3C}" type="datetimeFigureOut">
              <a:rPr lang="en-US" smtClean="0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EC4FF1C-DFD1-47EE-BD48-D8B04FBB5F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1527F-2817-4479-98D9-B13FA4A39196}" type="datetimeFigureOut">
              <a:rPr lang="en-US" smtClean="0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14A6D-1008-4086-89A2-CDFFB2463A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7235D2E3-28B2-40DF-9C60-D09053D0EE75}" type="datetimeFigureOut">
              <a:rPr lang="en-US" smtClean="0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82D6A40-D6B9-4130-ABC5-0C04CF9811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9BA4A3A-D5D2-4165-8238-0386E1F3AE97}" type="datetimeFigureOut">
              <a:rPr lang="en-US" smtClean="0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6AE7732-876E-4CDC-A9FE-C51605C376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205916-95B0-4570-AA99-D7D477033277}" type="datetimeFigureOut">
              <a:rPr lang="en-US" smtClean="0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30BF7D-8CB3-4F3C-BE88-75840A0FC8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1" y="1043190"/>
            <a:ext cx="10512574" cy="2095795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TATA CARA PEMBUATAN KEPUTUSAN 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BERDASARKAN TATA NASKAH DINAS </a:t>
            </a:r>
            <a:b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DI LINGKUNGAN UNIVERSITAS PENDIDIKAN INDONESIA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  <a:t/>
            </a:r>
            <a:b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43189" y="4175185"/>
            <a:ext cx="10461423" cy="1728477"/>
          </a:xfrm>
          <a:ln>
            <a:miter lim="800000"/>
            <a:headEnd/>
            <a:tailEnd/>
          </a:ln>
          <a:extLst/>
        </p:spPr>
        <p:txBody>
          <a:bodyPr rtlCol="0">
            <a:normAutofit fontScale="7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</a:rPr>
              <a:t>BIRO HUKUM DAN 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</a:rPr>
              <a:t>KESEKRETARIATAN</a:t>
            </a:r>
            <a:endParaRPr lang="en-US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</a:rPr>
              <a:t>UNIVERSITAS PENDIDIKAN INDOENSIA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" dirty="0" err="1" smtClean="0"/>
              <a:t>Rabu</a:t>
            </a:r>
            <a:r>
              <a:rPr lang="en-US" sz="1800" dirty="0" smtClean="0"/>
              <a:t>, 11 </a:t>
            </a:r>
            <a:r>
              <a:rPr lang="en-US" sz="1800" dirty="0" err="1" smtClean="0"/>
              <a:t>Desember</a:t>
            </a:r>
            <a:r>
              <a:rPr lang="en-US" sz="1800" dirty="0" smtClean="0"/>
              <a:t> 2019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1800" dirty="0" err="1" smtClean="0"/>
              <a:t>Belviu</a:t>
            </a:r>
            <a:r>
              <a:rPr lang="id-ID" sz="1800" dirty="0" smtClean="0"/>
              <a:t> </a:t>
            </a:r>
            <a:r>
              <a:rPr lang="id-ID" sz="1800" dirty="0"/>
              <a:t>Hotel, Jl. Dr. </a:t>
            </a:r>
            <a:r>
              <a:rPr lang="id-ID" sz="1800" dirty="0" err="1"/>
              <a:t>Setiabudhi</a:t>
            </a:r>
            <a:r>
              <a:rPr lang="id-ID" sz="1800" dirty="0"/>
              <a:t> </a:t>
            </a:r>
            <a:r>
              <a:rPr lang="id-ID" sz="1800" dirty="0" err="1"/>
              <a:t>No</a:t>
            </a:r>
            <a:r>
              <a:rPr lang="id-ID" sz="1800" dirty="0"/>
              <a:t>. 35 Kota Bandung Jawa Barat </a:t>
            </a:r>
            <a:r>
              <a:rPr lang="id-ID" sz="1800" dirty="0" smtClean="0"/>
              <a:t>40161</a:t>
            </a:r>
            <a:endParaRPr lang="en-US" sz="1800" dirty="0" smtClean="0"/>
          </a:p>
          <a:p>
            <a:pPr algn="r" eaLnBrk="1" fontAlgn="auto" hangingPunct="1">
              <a:spcAft>
                <a:spcPts val="0"/>
              </a:spcAft>
              <a:defRPr/>
            </a:pPr>
            <a:endParaRPr lang="en-US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</a:rPr>
              <a:t>Gilang</a:t>
            </a:r>
            <a:r>
              <a:rPr lang="en-US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</a:rPr>
              <a:t>Nopiansyah</a:t>
            </a:r>
            <a:endParaRPr lang="en-US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954521"/>
              </p:ext>
            </p:extLst>
          </p:nvPr>
        </p:nvGraphicFramePr>
        <p:xfrm>
          <a:off x="971549" y="450375"/>
          <a:ext cx="10083138" cy="61874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84797"/>
                <a:gridCol w="218364"/>
                <a:gridCol w="4954138"/>
                <a:gridCol w="3678314"/>
                <a:gridCol w="47525"/>
              </a:tblGrid>
              <a:tr h="638375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MEMUTUSKAN: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8" marR="177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57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Menetapkan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8" marR="177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:	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8" marR="17788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KEPUTUSAN </a:t>
                      </a:r>
                      <a:r>
                        <a:rPr lang="id-ID" sz="1400" dirty="0">
                          <a:effectLst/>
                        </a:rPr>
                        <a:t>REKTOR TENTANG PENGANGKATAN </a:t>
                      </a:r>
                      <a:r>
                        <a:rPr lang="en-US" sz="1400" dirty="0">
                          <a:effectLst/>
                        </a:rPr>
                        <a:t>PENGELOLA WEBSITE PADA FAKULTAS………….. </a:t>
                      </a:r>
                      <a:r>
                        <a:rPr lang="id-ID" sz="1400" dirty="0">
                          <a:effectLst/>
                        </a:rPr>
                        <a:t>UNIVERSITAS PENDIDIKAN INDONESIA TAHUN 201</a:t>
                      </a:r>
                      <a:r>
                        <a:rPr lang="en-US" sz="1400" dirty="0">
                          <a:effectLst/>
                        </a:rPr>
                        <a:t>9.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8" marR="177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097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KESATU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8" marR="177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: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8" marR="17788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Mengangkat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Saudara</a:t>
                      </a:r>
                      <a:r>
                        <a:rPr lang="en-US" sz="1400" dirty="0">
                          <a:effectLst/>
                        </a:rPr>
                        <a:t> ……………. </a:t>
                      </a:r>
                      <a:r>
                        <a:rPr lang="en-US" sz="1400" dirty="0" err="1">
                          <a:effectLst/>
                        </a:rPr>
                        <a:t>sebagai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Pengelola</a:t>
                      </a:r>
                      <a:r>
                        <a:rPr lang="en-US" sz="1400" dirty="0">
                          <a:effectLst/>
                        </a:rPr>
                        <a:t> Website </a:t>
                      </a:r>
                      <a:r>
                        <a:rPr lang="en-US" sz="1400" dirty="0" err="1">
                          <a:effectLst/>
                        </a:rPr>
                        <a:t>pada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Fakultas</a:t>
                      </a:r>
                      <a:r>
                        <a:rPr lang="en-US" sz="1400" dirty="0">
                          <a:effectLst/>
                        </a:rPr>
                        <a:t> ………………. </a:t>
                      </a:r>
                      <a:r>
                        <a:rPr lang="en-US" sz="1400" dirty="0" err="1">
                          <a:effectLst/>
                        </a:rPr>
                        <a:t>Universitas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Pendidikan</a:t>
                      </a:r>
                      <a:r>
                        <a:rPr lang="en-US" sz="1400" dirty="0">
                          <a:effectLst/>
                        </a:rPr>
                        <a:t> Indonesia </a:t>
                      </a:r>
                      <a:r>
                        <a:rPr lang="en-US" sz="1400" dirty="0" err="1">
                          <a:effectLst/>
                        </a:rPr>
                        <a:t>Tahun</a:t>
                      </a:r>
                      <a:r>
                        <a:rPr lang="en-US" sz="1400" dirty="0">
                          <a:effectLst/>
                        </a:rPr>
                        <a:t> 2019.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8" marR="177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933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KE</a:t>
                      </a:r>
                      <a:r>
                        <a:rPr lang="id-ID" sz="1400" dirty="0">
                          <a:effectLst/>
                        </a:rPr>
                        <a:t>D</a:t>
                      </a:r>
                      <a:r>
                        <a:rPr lang="en-AU" sz="1400" dirty="0">
                          <a:effectLst/>
                        </a:rPr>
                        <a:t>UA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8" marR="177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: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8" marR="17788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Biaya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Kegiatan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sebagaimana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dimaksud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diktum</a:t>
                      </a:r>
                      <a:r>
                        <a:rPr lang="en-US" sz="1400" dirty="0">
                          <a:effectLst/>
                        </a:rPr>
                        <a:t> KESATU </a:t>
                      </a:r>
                      <a:r>
                        <a:rPr lang="en-US" sz="1400" dirty="0" err="1">
                          <a:effectLst/>
                        </a:rPr>
                        <a:t>Keputusan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dibebankan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pada</a:t>
                      </a:r>
                      <a:r>
                        <a:rPr lang="en-US" sz="1400" dirty="0">
                          <a:effectLst/>
                        </a:rPr>
                        <a:t> RKAT </a:t>
                      </a:r>
                      <a:r>
                        <a:rPr lang="en-US" sz="1400" dirty="0" err="1">
                          <a:effectLst/>
                        </a:rPr>
                        <a:t>Fakultas</a:t>
                      </a:r>
                      <a:r>
                        <a:rPr lang="en-US" sz="1400" dirty="0">
                          <a:effectLst/>
                        </a:rPr>
                        <a:t> …………… </a:t>
                      </a:r>
                      <a:r>
                        <a:rPr lang="id-ID" sz="1400" dirty="0">
                          <a:effectLst/>
                        </a:rPr>
                        <a:t>Universitas Pendidikan Indonesia </a:t>
                      </a:r>
                      <a:r>
                        <a:rPr lang="en-US" sz="1400" dirty="0" err="1">
                          <a:effectLst/>
                        </a:rPr>
                        <a:t>Tahun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Anggaran</a:t>
                      </a:r>
                      <a:r>
                        <a:rPr lang="en-US" sz="1400" dirty="0">
                          <a:effectLst/>
                        </a:rPr>
                        <a:t> 2019.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8" marR="177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255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KETIGA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8" marR="177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: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8" marR="17788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Keputusan ini berlaku sejak tanggal </a:t>
                      </a:r>
                      <a:r>
                        <a:rPr lang="en-US" sz="1400" dirty="0">
                          <a:effectLst/>
                        </a:rPr>
                        <a:t>2 </a:t>
                      </a:r>
                      <a:r>
                        <a:rPr lang="en-US" sz="1400" dirty="0" err="1">
                          <a:effectLst/>
                        </a:rPr>
                        <a:t>Januari</a:t>
                      </a:r>
                      <a:r>
                        <a:rPr lang="en-US" sz="1400" dirty="0">
                          <a:effectLst/>
                        </a:rPr>
                        <a:t> 2019 </a:t>
                      </a:r>
                      <a:r>
                        <a:rPr lang="en-US" sz="1400" dirty="0" err="1">
                          <a:effectLst/>
                        </a:rPr>
                        <a:t>sampai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dengan</a:t>
                      </a:r>
                      <a:r>
                        <a:rPr lang="en-US" sz="1400" dirty="0">
                          <a:effectLst/>
                        </a:rPr>
                        <a:t> 31 </a:t>
                      </a:r>
                      <a:r>
                        <a:rPr lang="en-US" sz="1400" dirty="0" err="1">
                          <a:effectLst/>
                        </a:rPr>
                        <a:t>Desember</a:t>
                      </a:r>
                      <a:r>
                        <a:rPr lang="en-US" sz="1400" dirty="0">
                          <a:effectLst/>
                        </a:rPr>
                        <a:t> 2019</a:t>
                      </a:r>
                      <a:r>
                        <a:rPr lang="id-ID" sz="1400" dirty="0">
                          <a:effectLst/>
                        </a:rPr>
                        <a:t>, dengan ketentuan apabila terdapat kekeliruan dalam keputusan ini akan dilakukan perbaikan dan penyesuaian sebagaimana mestinya.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8" marR="177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1279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8" marR="177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8" marR="17788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8" marR="177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429642"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indent="-685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Tembusan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(</a:t>
                      </a:r>
                      <a:r>
                        <a:rPr lang="en-US" sz="1400" dirty="0" err="1">
                          <a:effectLst/>
                        </a:rPr>
                        <a:t>Menyesuaikan</a:t>
                      </a:r>
                      <a:r>
                        <a:rPr lang="en-US" sz="1400" dirty="0">
                          <a:effectLst/>
                        </a:rPr>
                        <a:t>);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Yang bersangkutan.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8" marR="177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46150" marR="0" indent="-90043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698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Ditetapkan di Bandung</a:t>
                      </a:r>
                      <a:endParaRPr lang="en-US" sz="1400" dirty="0">
                        <a:effectLst/>
                      </a:endParaRPr>
                    </a:p>
                    <a:p>
                      <a:pPr marL="698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</a:t>
                      </a:r>
                      <a:r>
                        <a:rPr lang="id-ID" sz="1400" dirty="0">
                          <a:effectLst/>
                        </a:rPr>
                        <a:t>ada tanggal   </a:t>
                      </a:r>
                      <a:endParaRPr lang="en-US" sz="1400" dirty="0">
                        <a:effectLst/>
                      </a:endParaRPr>
                    </a:p>
                    <a:p>
                      <a:pPr marL="698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Rektor,</a:t>
                      </a:r>
                      <a:endParaRPr lang="en-US" sz="1400" dirty="0">
                        <a:effectLst/>
                      </a:endParaRPr>
                    </a:p>
                    <a:p>
                      <a:pPr marL="698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698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698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698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698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Prof. Dr. H. R. </a:t>
                      </a:r>
                      <a:r>
                        <a:rPr lang="en-US" sz="1400" dirty="0" err="1">
                          <a:effectLst/>
                        </a:rPr>
                        <a:t>Asep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Kadarohman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M.Si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  <a:p>
                      <a:pPr marL="6985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NIP 196305091987031002</a:t>
                      </a:r>
                    </a:p>
                    <a:p>
                      <a:pPr marL="946150" marR="0" indent="-90043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946150" marR="0" indent="-90043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946150" marR="0" indent="-90043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8" marR="177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12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46161" y="1488987"/>
            <a:ext cx="10363200" cy="1470025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46663" y="3886200"/>
            <a:ext cx="9444249" cy="1752600"/>
          </a:xfrm>
        </p:spPr>
        <p:txBody>
          <a:bodyPr/>
          <a:lstStyle/>
          <a:p>
            <a:r>
              <a:rPr lang="en-US" b="1" i="1" dirty="0" err="1" smtClean="0"/>
              <a:t>Assalamu’alaikum</a:t>
            </a:r>
            <a:r>
              <a:rPr lang="en-US" b="1" i="1" dirty="0" smtClean="0"/>
              <a:t> </a:t>
            </a:r>
            <a:r>
              <a:rPr lang="en-US" b="1" i="1" dirty="0" err="1" smtClean="0"/>
              <a:t>Warokhmatullahi</a:t>
            </a:r>
            <a:r>
              <a:rPr lang="en-US" b="1" i="1" dirty="0" smtClean="0"/>
              <a:t> </a:t>
            </a:r>
            <a:r>
              <a:rPr lang="en-US" b="1" i="1" dirty="0" err="1" smtClean="0"/>
              <a:t>Wabarokatuh</a:t>
            </a:r>
            <a:endParaRPr lang="en-US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KEPUTUSAN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600199"/>
            <a:ext cx="10566400" cy="4581660"/>
          </a:xfrm>
        </p:spPr>
        <p:txBody>
          <a:bodyPr rtlCol="0">
            <a:normAutofit fontScale="92500"/>
          </a:bodyPr>
          <a:lstStyle/>
          <a:p>
            <a:pPr>
              <a:buFont typeface="Wingdings 3" charset="2"/>
              <a:buChar char=""/>
              <a:defRPr/>
            </a:pP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Keputusan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naskah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dinas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penetapan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mengatur</a:t>
            </a:r>
            <a:r>
              <a:rPr lang="id-ID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3" charset="2"/>
              <a:buChar char=""/>
              <a:defRPr/>
            </a:pPr>
            <a:r>
              <a:rPr lang="id-ID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bersifat </a:t>
            </a:r>
            <a:r>
              <a:rPr lang="id-ID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konkret, individual, dan final, yang menimbulkan akibat </a:t>
            </a:r>
            <a:r>
              <a:rPr lang="id-ID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id-ID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enis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eputusan</a:t>
            </a:r>
            <a:r>
              <a:rPr lang="id-ID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terdiri atas</a:t>
            </a:r>
            <a:r>
              <a:rPr lang="id-ID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Peraturan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Rektor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Nomor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0280/UN40/HK/2018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tentang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Pedoman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Tata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Naskah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Dinas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lingkungan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Universitas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Pendidikan</a:t>
            </a:r>
            <a:r>
              <a:rPr 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Indonesia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id-ID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95275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id-ID" sz="2000" dirty="0">
              <a:solidFill>
                <a:srgbClr val="FF0000"/>
              </a:solidFill>
            </a:endParaRPr>
          </a:p>
          <a:p>
            <a:pPr marL="295275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id-ID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625188"/>
              </p:ext>
            </p:extLst>
          </p:nvPr>
        </p:nvGraphicFramePr>
        <p:xfrm>
          <a:off x="1207769" y="2975211"/>
          <a:ext cx="9904390" cy="26476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4037"/>
                <a:gridCol w="1632309"/>
                <a:gridCol w="636582"/>
                <a:gridCol w="636582"/>
                <a:gridCol w="636582"/>
                <a:gridCol w="636582"/>
                <a:gridCol w="636582"/>
                <a:gridCol w="763180"/>
                <a:gridCol w="934058"/>
                <a:gridCol w="669701"/>
                <a:gridCol w="837127"/>
                <a:gridCol w="656822"/>
                <a:gridCol w="824246"/>
              </a:tblGrid>
              <a:tr h="13739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</a:t>
                      </a:r>
                      <a:r>
                        <a:rPr lang="id-ID" sz="1400" dirty="0">
                          <a:effectLst/>
                        </a:rPr>
                        <a:t>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Jenis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Naskah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Dinas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Rektor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 smtClean="0">
                          <a:effectLst/>
                        </a:rPr>
                        <a:t>Warek</a:t>
                      </a:r>
                      <a:endParaRPr lang="en-US" sz="1400" dirty="0">
                        <a:effectLst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Dekan</a:t>
                      </a:r>
                      <a:r>
                        <a:rPr lang="en-US" sz="1400" dirty="0">
                          <a:effectLst/>
                        </a:rPr>
                        <a:t>/ </a:t>
                      </a:r>
                      <a:r>
                        <a:rPr lang="en-US" sz="1400" dirty="0" err="1">
                          <a:effectLst/>
                        </a:rPr>
                        <a:t>Dir.SPs</a:t>
                      </a:r>
                      <a:r>
                        <a:rPr lang="en-US" sz="1400" dirty="0">
                          <a:effectLst/>
                        </a:rPr>
                        <a:t>/ </a:t>
                      </a:r>
                      <a:r>
                        <a:rPr lang="en-US" sz="1400" dirty="0" err="1">
                          <a:effectLst/>
                        </a:rPr>
                        <a:t>sebutan</a:t>
                      </a:r>
                      <a:r>
                        <a:rPr lang="en-US" sz="1400" dirty="0">
                          <a:effectLst/>
                        </a:rPr>
                        <a:t> lain yang </a:t>
                      </a:r>
                      <a:r>
                        <a:rPr lang="en-US" sz="1400" dirty="0" err="1">
                          <a:effectLst/>
                        </a:rPr>
                        <a:t>sejenis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Wadek</a:t>
                      </a:r>
                      <a:r>
                        <a:rPr lang="en-US" sz="1400">
                          <a:effectLst/>
                        </a:rPr>
                        <a:t>/ </a:t>
                      </a:r>
                      <a:r>
                        <a:rPr lang="id-ID" sz="1400">
                          <a:effectLst/>
                        </a:rPr>
                        <a:t>Wadir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sebutan lain yang sejenis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Kadep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Kaprodi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Ketua Lembaga/ sebutan lain yang sejenis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Kepala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Pusat</a:t>
                      </a:r>
                      <a:r>
                        <a:rPr lang="en-US" sz="1400" dirty="0">
                          <a:effectLst/>
                        </a:rPr>
                        <a:t>/ </a:t>
                      </a:r>
                      <a:r>
                        <a:rPr lang="en-US" sz="1400" dirty="0" err="1">
                          <a:effectLst/>
                        </a:rPr>
                        <a:t>Ses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Lembaga</a:t>
                      </a:r>
                      <a:r>
                        <a:rPr lang="en-US" sz="1400" dirty="0">
                          <a:effectLst/>
                        </a:rPr>
                        <a:t>/ </a:t>
                      </a:r>
                      <a:r>
                        <a:rPr lang="en-US" sz="1400" dirty="0" err="1">
                          <a:effectLst/>
                        </a:rPr>
                        <a:t>sebutan</a:t>
                      </a:r>
                      <a:r>
                        <a:rPr lang="en-US" sz="1400" dirty="0">
                          <a:effectLst/>
                        </a:rPr>
                        <a:t> lain yang </a:t>
                      </a:r>
                      <a:r>
                        <a:rPr lang="en-US" sz="1400" dirty="0" err="1">
                          <a:effectLst/>
                        </a:rPr>
                        <a:t>sejenis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Kepala UPT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Karo</a:t>
                      </a:r>
                      <a:r>
                        <a:rPr lang="en-US" sz="1400" dirty="0">
                          <a:effectLst/>
                        </a:rPr>
                        <a:t>/ </a:t>
                      </a:r>
                      <a:r>
                        <a:rPr lang="en-US" sz="1400" dirty="0" err="1">
                          <a:effectLst/>
                        </a:rPr>
                        <a:t>Dirdit</a:t>
                      </a:r>
                      <a:r>
                        <a:rPr lang="en-US" sz="1400" dirty="0">
                          <a:effectLst/>
                        </a:rPr>
                        <a:t>/ </a:t>
                      </a:r>
                      <a:r>
                        <a:rPr lang="en-US" sz="1400" dirty="0" err="1">
                          <a:effectLst/>
                        </a:rPr>
                        <a:t>sebutan</a:t>
                      </a:r>
                      <a:r>
                        <a:rPr lang="en-US" sz="1400" dirty="0">
                          <a:effectLst/>
                        </a:rPr>
                        <a:t> lain yang </a:t>
                      </a:r>
                      <a:r>
                        <a:rPr lang="en-US" sz="1400" dirty="0" err="1">
                          <a:effectLst/>
                        </a:rPr>
                        <a:t>sejenis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Kabag</a:t>
                      </a:r>
                      <a:r>
                        <a:rPr lang="en-US" sz="1400" dirty="0">
                          <a:effectLst/>
                        </a:rPr>
                        <a:t>/ </a:t>
                      </a:r>
                      <a:r>
                        <a:rPr lang="en-US" sz="1400" dirty="0" err="1">
                          <a:effectLst/>
                        </a:rPr>
                        <a:t>Kadiv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Kasubbag</a:t>
                      </a:r>
                      <a:r>
                        <a:rPr lang="en-US" sz="1400" dirty="0">
                          <a:effectLst/>
                        </a:rPr>
                        <a:t>/ </a:t>
                      </a:r>
                      <a:r>
                        <a:rPr lang="en-US" sz="1400" dirty="0" err="1">
                          <a:effectLst/>
                        </a:rPr>
                        <a:t>Kasi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717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Peraturan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√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717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Keputusan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√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√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√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√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√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√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√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717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Instruksi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√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007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dll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90842"/>
            <a:ext cx="10972800" cy="675249"/>
          </a:xfrm>
        </p:spPr>
        <p:txBody>
          <a:bodyPr>
            <a:normAutofit fontScale="90000"/>
          </a:bodyPr>
          <a:lstStyle/>
          <a:p>
            <a:pPr marL="53975" lvl="0" indent="-53975" algn="l"/>
            <a:r>
              <a:rPr lang="en-US" sz="1100" b="1" dirty="0"/>
              <a:t/>
            </a:r>
            <a:br>
              <a:rPr lang="en-US" sz="1100" b="1" dirty="0"/>
            </a:br>
            <a:r>
              <a:rPr lang="en-US" sz="3200" b="1" dirty="0"/>
              <a:t>Tata </a:t>
            </a:r>
            <a:r>
              <a:rPr lang="en-US" sz="3200" b="1" dirty="0" err="1"/>
              <a:t>cara</a:t>
            </a:r>
            <a:r>
              <a:rPr lang="en-US" sz="3200" b="1" dirty="0"/>
              <a:t> </a:t>
            </a:r>
            <a:r>
              <a:rPr lang="en-US" sz="3200" b="1" dirty="0" err="1" smtClean="0"/>
              <a:t>pembuatan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Keputusan</a:t>
            </a:r>
            <a:r>
              <a:rPr lang="en-US" sz="3200" b="1" dirty="0" smtClean="0"/>
              <a:t>: 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664191" y="1901920"/>
            <a:ext cx="9325970" cy="245171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err="1" smtClean="0"/>
              <a:t>kepala</a:t>
            </a:r>
            <a:r>
              <a:rPr lang="en-US" sz="3200" dirty="0" smtClean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err="1" smtClean="0"/>
              <a:t>judul</a:t>
            </a:r>
            <a:r>
              <a:rPr lang="en-US" sz="3200" dirty="0" smtClean="0"/>
              <a:t>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err="1" smtClean="0"/>
              <a:t>pembukaan</a:t>
            </a:r>
            <a:r>
              <a:rPr lang="en-US" sz="3200" dirty="0" smtClean="0"/>
              <a:t>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err="1" smtClean="0"/>
              <a:t>batang</a:t>
            </a:r>
            <a:r>
              <a:rPr lang="en-US" sz="3200" dirty="0" smtClean="0"/>
              <a:t> </a:t>
            </a:r>
            <a:r>
              <a:rPr lang="en-US" sz="3200" dirty="0" err="1" smtClean="0"/>
              <a:t>tubuh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isi</a:t>
            </a:r>
            <a:r>
              <a:rPr lang="en-US" sz="3200" dirty="0" smtClean="0"/>
              <a:t>;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err="1" smtClean="0"/>
              <a:t>penutup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>
          <a:xfrm>
            <a:off x="609600" y="1282889"/>
            <a:ext cx="10035654" cy="559559"/>
          </a:xfrm>
        </p:spPr>
        <p:txBody>
          <a:bodyPr>
            <a:normAutofit/>
          </a:bodyPr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eputusan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0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55094"/>
            <a:ext cx="10363200" cy="1078172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b="1" dirty="0" err="1" smtClean="0"/>
              <a:t>Kepala</a:t>
            </a:r>
            <a:r>
              <a:rPr lang="en-US" sz="3200" b="1" dirty="0" smtClean="0"/>
              <a:t> </a:t>
            </a:r>
            <a:r>
              <a:rPr lang="en-US" sz="3200" b="1" dirty="0" err="1"/>
              <a:t>K</a:t>
            </a:r>
            <a:r>
              <a:rPr lang="en-US" sz="3200" b="1" dirty="0" err="1" smtClean="0"/>
              <a:t>eputusan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terdiri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atas</a:t>
            </a:r>
            <a:r>
              <a:rPr lang="en-US" sz="3200" b="1" dirty="0" smtClean="0"/>
              <a:t>: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7230" y="1637731"/>
            <a:ext cx="9921922" cy="4001069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; </a:t>
            </a:r>
            <a:endParaRPr lang="en-US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i="1" dirty="0" err="1"/>
              <a:t>K</a:t>
            </a:r>
            <a:r>
              <a:rPr lang="en-US" i="1" dirty="0" err="1" smtClean="0"/>
              <a:t>eputusan</a:t>
            </a:r>
            <a:r>
              <a:rPr lang="en-US" i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simetris</a:t>
            </a:r>
            <a:r>
              <a:rPr lang="en-US" dirty="0" smtClean="0"/>
              <a:t>;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/>
              <a:t>kata </a:t>
            </a:r>
            <a:r>
              <a:rPr lang="en-US" i="1" dirty="0" err="1" smtClean="0"/>
              <a:t>nomor</a:t>
            </a:r>
            <a:r>
              <a:rPr lang="en-US" i="1" dirty="0" smtClean="0"/>
              <a:t> </a:t>
            </a:r>
            <a:r>
              <a:rPr lang="en-US" dirty="0" smtClean="0"/>
              <a:t>(yang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unit,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)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simetris</a:t>
            </a:r>
            <a:r>
              <a:rPr lang="en-US" dirty="0" smtClean="0"/>
              <a:t>;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smtClean="0"/>
              <a:t>kata </a:t>
            </a:r>
            <a:r>
              <a:rPr lang="en-US" i="1" dirty="0" err="1" smtClean="0"/>
              <a:t>tentang</a:t>
            </a:r>
            <a:r>
              <a:rPr lang="en-US" i="1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simetris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simetris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3707"/>
            <a:ext cx="10972800" cy="313898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dirty="0" smtClean="0"/>
              <a:t> </a:t>
            </a:r>
            <a:r>
              <a:rPr lang="en-US" sz="3200" dirty="0" err="1" smtClean="0"/>
              <a:t>J</a:t>
            </a:r>
            <a:r>
              <a:rPr lang="en-US" sz="3200" dirty="0" err="1" smtClean="0"/>
              <a:t>udul</a:t>
            </a:r>
            <a:r>
              <a:rPr lang="en-US" sz="3200" dirty="0" smtClean="0"/>
              <a:t> </a:t>
            </a:r>
            <a:r>
              <a:rPr lang="en-US" sz="3200" dirty="0" err="1"/>
              <a:t>K</a:t>
            </a:r>
            <a:r>
              <a:rPr lang="en-US" sz="3200" dirty="0" err="1" smtClean="0"/>
              <a:t>eputusan</a:t>
            </a:r>
            <a:r>
              <a:rPr lang="en-US" sz="3200" dirty="0" smtClean="0"/>
              <a:t> </a:t>
            </a:r>
            <a:r>
              <a:rPr lang="en-US" sz="3200" dirty="0" err="1" smtClean="0"/>
              <a:t>ditulis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huruf</a:t>
            </a:r>
            <a:r>
              <a:rPr lang="en-US" sz="3200" dirty="0" smtClean="0"/>
              <a:t> </a:t>
            </a:r>
            <a:r>
              <a:rPr lang="en-US" sz="3200" dirty="0" err="1" smtClean="0"/>
              <a:t>kapital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simetris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8657" y="1231716"/>
            <a:ext cx="10972800" cy="4923424"/>
          </a:xfrm>
        </p:spPr>
        <p:txBody>
          <a:bodyPr>
            <a:normAutofit fontScale="40000" lnSpcReduction="20000"/>
          </a:bodyPr>
          <a:lstStyle/>
          <a:p>
            <a:pPr lvl="0" indent="-288925">
              <a:buFont typeface="Wingdings" panose="05000000000000000000" pitchFamily="2" charset="2"/>
              <a:buChar char="v"/>
            </a:pPr>
            <a:r>
              <a:rPr lang="en-US" sz="6700" dirty="0" smtClean="0">
                <a:latin typeface="+mj-lt"/>
              </a:rPr>
              <a:t>  </a:t>
            </a:r>
            <a:r>
              <a:rPr lang="en-US" sz="6700" dirty="0" err="1" smtClean="0">
                <a:latin typeface="+mj-lt"/>
              </a:rPr>
              <a:t>Pembukaan</a:t>
            </a:r>
            <a:r>
              <a:rPr lang="en-US" sz="6700" dirty="0" smtClean="0">
                <a:latin typeface="+mj-lt"/>
              </a:rPr>
              <a:t> </a:t>
            </a:r>
            <a:r>
              <a:rPr lang="en-US" sz="6700" dirty="0" err="1" smtClean="0">
                <a:latin typeface="+mj-lt"/>
              </a:rPr>
              <a:t>Keputusan</a:t>
            </a:r>
            <a:r>
              <a:rPr lang="en-US" sz="6700" dirty="0" smtClean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terdiri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atas</a:t>
            </a:r>
            <a:r>
              <a:rPr lang="en-US" sz="6700" dirty="0">
                <a:latin typeface="+mj-lt"/>
              </a:rPr>
              <a:t>: </a:t>
            </a:r>
            <a:endParaRPr lang="en-US" sz="6700" dirty="0" smtClean="0">
              <a:latin typeface="+mj-lt"/>
            </a:endParaRPr>
          </a:p>
          <a:p>
            <a:pPr marL="736600" lvl="0" indent="-217488">
              <a:buFont typeface="Wingdings" panose="05000000000000000000" pitchFamily="2" charset="2"/>
              <a:buChar char="q"/>
            </a:pPr>
            <a:r>
              <a:rPr lang="en-US" sz="6700" dirty="0" smtClean="0">
                <a:latin typeface="+mj-lt"/>
              </a:rPr>
              <a:t> </a:t>
            </a:r>
            <a:r>
              <a:rPr lang="en-US" sz="6700" dirty="0" err="1" smtClean="0">
                <a:latin typeface="+mj-lt"/>
              </a:rPr>
              <a:t>nama</a:t>
            </a:r>
            <a:r>
              <a:rPr lang="en-US" sz="6700" dirty="0" smtClean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jabatan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pejabat</a:t>
            </a:r>
            <a:r>
              <a:rPr lang="en-US" sz="6700" dirty="0">
                <a:latin typeface="+mj-lt"/>
              </a:rPr>
              <a:t> yang </a:t>
            </a:r>
            <a:r>
              <a:rPr lang="en-US" sz="6700" dirty="0" err="1">
                <a:latin typeface="+mj-lt"/>
              </a:rPr>
              <a:t>menetapkan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keputusan</a:t>
            </a:r>
            <a:r>
              <a:rPr lang="en-US" sz="6700" dirty="0">
                <a:latin typeface="+mj-lt"/>
              </a:rPr>
              <a:t>; </a:t>
            </a:r>
          </a:p>
          <a:p>
            <a:pPr marL="736600" lvl="0" indent="-217488">
              <a:buFont typeface="Wingdings" panose="05000000000000000000" pitchFamily="2" charset="2"/>
              <a:buChar char="q"/>
            </a:pP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konsideran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berisi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latar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belakang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diawali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dengan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smtClean="0">
                <a:latin typeface="+mj-lt"/>
              </a:rPr>
              <a:t>kata</a:t>
            </a:r>
          </a:p>
          <a:p>
            <a:pPr marL="519112" lvl="0" indent="0">
              <a:buNone/>
            </a:pPr>
            <a:r>
              <a:rPr lang="en-US" sz="6700" i="1" dirty="0">
                <a:latin typeface="+mj-lt"/>
              </a:rPr>
              <a:t> </a:t>
            </a:r>
            <a:r>
              <a:rPr lang="en-US" sz="6700" i="1" dirty="0" smtClean="0">
                <a:latin typeface="+mj-lt"/>
              </a:rPr>
              <a:t>    </a:t>
            </a:r>
            <a:r>
              <a:rPr lang="en-US" sz="6700" i="1" dirty="0" err="1" smtClean="0">
                <a:latin typeface="+mj-lt"/>
              </a:rPr>
              <a:t>menimbang</a:t>
            </a:r>
            <a:r>
              <a:rPr lang="en-US" sz="6700" dirty="0">
                <a:latin typeface="+mj-lt"/>
              </a:rPr>
              <a:t>, </a:t>
            </a:r>
            <a:r>
              <a:rPr lang="en-US" sz="6700" dirty="0" err="1">
                <a:latin typeface="+mj-lt"/>
              </a:rPr>
              <a:t>dan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dasar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hukum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diawali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dengan</a:t>
            </a:r>
            <a:r>
              <a:rPr lang="en-US" sz="6700" dirty="0">
                <a:latin typeface="+mj-lt"/>
              </a:rPr>
              <a:t> kata </a:t>
            </a:r>
            <a:r>
              <a:rPr lang="en-US" sz="6700" i="1" dirty="0" err="1">
                <a:latin typeface="+mj-lt"/>
              </a:rPr>
              <a:t>mengingat</a:t>
            </a:r>
            <a:r>
              <a:rPr lang="en-US" sz="6700" i="1" dirty="0">
                <a:latin typeface="+mj-lt"/>
              </a:rPr>
              <a:t>; </a:t>
            </a:r>
            <a:endParaRPr lang="en-US" sz="6700" dirty="0">
              <a:latin typeface="+mj-lt"/>
            </a:endParaRPr>
          </a:p>
          <a:p>
            <a:pPr marL="736600" lvl="0" indent="-217488">
              <a:buFont typeface="Wingdings" panose="05000000000000000000" pitchFamily="2" charset="2"/>
              <a:buChar char="q"/>
            </a:pPr>
            <a:r>
              <a:rPr lang="en-US" sz="6700" dirty="0" smtClean="0">
                <a:latin typeface="+mj-lt"/>
              </a:rPr>
              <a:t> </a:t>
            </a:r>
            <a:r>
              <a:rPr lang="en-US" sz="6700" dirty="0" err="1" smtClean="0">
                <a:latin typeface="+mj-lt"/>
              </a:rPr>
              <a:t>diktum</a:t>
            </a:r>
            <a:r>
              <a:rPr lang="en-US" sz="6700" dirty="0" smtClean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terdiri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atas</a:t>
            </a:r>
            <a:r>
              <a:rPr lang="en-US" sz="6700" dirty="0">
                <a:latin typeface="+mj-lt"/>
              </a:rPr>
              <a:t> kata </a:t>
            </a:r>
            <a:r>
              <a:rPr lang="en-US" sz="6700" i="1" dirty="0" err="1">
                <a:latin typeface="+mj-lt"/>
              </a:rPr>
              <a:t>memutuskan</a:t>
            </a:r>
            <a:r>
              <a:rPr lang="en-US" sz="6700" i="1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dan</a:t>
            </a:r>
            <a:r>
              <a:rPr lang="en-US" sz="6700" dirty="0">
                <a:latin typeface="+mj-lt"/>
              </a:rPr>
              <a:t> </a:t>
            </a:r>
            <a:r>
              <a:rPr lang="en-US" sz="6700" i="1" dirty="0" err="1" smtClean="0">
                <a:latin typeface="+mj-lt"/>
              </a:rPr>
              <a:t>menetapkan</a:t>
            </a:r>
            <a:r>
              <a:rPr lang="en-US" sz="6700" dirty="0">
                <a:latin typeface="+mj-lt"/>
              </a:rPr>
              <a:t>.</a:t>
            </a:r>
            <a:r>
              <a:rPr lang="en-US" sz="6700" dirty="0" smtClean="0">
                <a:latin typeface="+mj-lt"/>
              </a:rPr>
              <a:t> </a:t>
            </a:r>
          </a:p>
          <a:p>
            <a:pPr marL="736600" lvl="0" indent="-217488">
              <a:buFont typeface="Wingdings" panose="05000000000000000000" pitchFamily="2" charset="2"/>
              <a:buChar char="q"/>
            </a:pPr>
            <a:endParaRPr lang="en-US" sz="6700" dirty="0">
              <a:latin typeface="+mj-lt"/>
            </a:endParaRPr>
          </a:p>
          <a:p>
            <a:pPr marL="519112" lvl="0" indent="0">
              <a:buNone/>
            </a:pPr>
            <a:endParaRPr lang="en-US" sz="6700" dirty="0" smtClean="0">
              <a:latin typeface="+mj-lt"/>
            </a:endParaRPr>
          </a:p>
          <a:p>
            <a:pPr marL="519113" lvl="0" indent="-409575">
              <a:buFont typeface="Wingdings" panose="05000000000000000000" pitchFamily="2" charset="2"/>
              <a:buChar char="v"/>
            </a:pPr>
            <a:r>
              <a:rPr lang="en-US" sz="6700" dirty="0" err="1" smtClean="0">
                <a:latin typeface="+mj-lt"/>
              </a:rPr>
              <a:t>Batang</a:t>
            </a:r>
            <a:r>
              <a:rPr lang="en-US" sz="6700" dirty="0" smtClean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tubuh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atau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isi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 smtClean="0">
                <a:latin typeface="+mj-lt"/>
              </a:rPr>
              <a:t>Keputusan</a:t>
            </a:r>
            <a:r>
              <a:rPr lang="en-US" sz="6700" dirty="0" smtClean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memuat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materi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pokok</a:t>
            </a:r>
            <a:r>
              <a:rPr lang="en-US" sz="6700" dirty="0">
                <a:latin typeface="+mj-lt"/>
              </a:rPr>
              <a:t> yang </a:t>
            </a:r>
            <a:r>
              <a:rPr lang="en-US" sz="6700" dirty="0" err="1">
                <a:latin typeface="+mj-lt"/>
              </a:rPr>
              <a:t>ditetapkan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>
                <a:latin typeface="+mj-lt"/>
              </a:rPr>
              <a:t>dalam</a:t>
            </a:r>
            <a:r>
              <a:rPr lang="en-US" sz="6700" dirty="0">
                <a:latin typeface="+mj-lt"/>
              </a:rPr>
              <a:t> </a:t>
            </a:r>
            <a:r>
              <a:rPr lang="en-US" sz="6700" dirty="0" err="1" smtClean="0">
                <a:latin typeface="+mj-lt"/>
              </a:rPr>
              <a:t>Keputusan</a:t>
            </a:r>
            <a:r>
              <a:rPr lang="en-US" sz="6700" dirty="0">
                <a:latin typeface="+mj-lt"/>
              </a:rPr>
              <a:t>. </a:t>
            </a:r>
          </a:p>
          <a:p>
            <a:pPr marL="736600" lvl="0" indent="-217488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5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8614"/>
            <a:ext cx="10972800" cy="682389"/>
          </a:xfrm>
        </p:spPr>
        <p:txBody>
          <a:bodyPr>
            <a:normAutofit fontScale="90000"/>
          </a:bodyPr>
          <a:lstStyle/>
          <a:p>
            <a:pPr marL="457200" lvl="0" indent="-457200" algn="l">
              <a:buFont typeface="Wingdings" panose="05000000000000000000" pitchFamily="2" charset="2"/>
              <a:buChar char="v"/>
            </a:pPr>
            <a:r>
              <a:rPr lang="en-US" sz="3200" dirty="0" err="1" smtClean="0"/>
              <a:t>Penutup</a:t>
            </a:r>
            <a:r>
              <a:rPr lang="en-US" sz="3200" dirty="0" smtClean="0"/>
              <a:t> </a:t>
            </a:r>
            <a:r>
              <a:rPr lang="en-US" sz="3200" dirty="0" err="1"/>
              <a:t>K</a:t>
            </a:r>
            <a:r>
              <a:rPr lang="en-US" sz="3200" dirty="0" err="1" smtClean="0"/>
              <a:t>eputusan</a:t>
            </a:r>
            <a:r>
              <a:rPr lang="en-US" sz="3200" dirty="0" smtClean="0"/>
              <a:t>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82639"/>
            <a:ext cx="10972800" cy="5568285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tanggal</a:t>
            </a:r>
            <a:r>
              <a:rPr lang="en-US" sz="2400" dirty="0"/>
              <a:t> </a:t>
            </a:r>
            <a:r>
              <a:rPr lang="en-US" sz="2400" dirty="0" err="1"/>
              <a:t>ditetapkannya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di </a:t>
            </a:r>
            <a:r>
              <a:rPr lang="en-US" sz="2400" dirty="0" err="1"/>
              <a:t>sebelah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,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yang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kapital</a:t>
            </a:r>
            <a:r>
              <a:rPr lang="en-US" sz="2400" dirty="0"/>
              <a:t>, </a:t>
            </a:r>
            <a:r>
              <a:rPr lang="en-US" sz="2400" dirty="0" err="1"/>
              <a:t>sejajar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kata </a:t>
            </a:r>
            <a:r>
              <a:rPr lang="en-US" sz="2400" i="1" dirty="0" err="1"/>
              <a:t>ditetapkan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diakhiri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dirty="0" err="1"/>
              <a:t>baca</a:t>
            </a:r>
            <a:r>
              <a:rPr lang="en-US" sz="2400" dirty="0"/>
              <a:t> </a:t>
            </a:r>
            <a:r>
              <a:rPr lang="en-US" sz="2400" dirty="0" err="1"/>
              <a:t>koma</a:t>
            </a:r>
            <a:r>
              <a:rPr lang="en-US" sz="2400" dirty="0"/>
              <a:t>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yang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dibubuhkan</a:t>
            </a:r>
            <a:r>
              <a:rPr lang="en-US" sz="2400" dirty="0"/>
              <a:t> di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/>
              <a:t>cap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cap </a:t>
            </a:r>
            <a:r>
              <a:rPr lang="en-US" sz="2400" dirty="0" err="1"/>
              <a:t>dinas</a:t>
            </a:r>
            <a:r>
              <a:rPr lang="en-US" sz="2400" dirty="0"/>
              <a:t> </a:t>
            </a:r>
            <a:r>
              <a:rPr lang="en-US" sz="2400" dirty="0" err="1"/>
              <a:t>dibubuhkan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menyentuh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sisi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;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lengkap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yang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kapital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sejajar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mencantumkan</a:t>
            </a:r>
            <a:r>
              <a:rPr lang="en-US" sz="2400" dirty="0"/>
              <a:t> </a:t>
            </a:r>
            <a:r>
              <a:rPr lang="en-US" sz="2400" dirty="0" err="1"/>
              <a:t>gelar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 err="1"/>
              <a:t>singkatan</a:t>
            </a:r>
            <a:r>
              <a:rPr lang="en-US" sz="2400" dirty="0"/>
              <a:t> NIP</a:t>
            </a:r>
            <a:r>
              <a:rPr lang="en-US" sz="2400" i="1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sejajar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yang </a:t>
            </a:r>
            <a:r>
              <a:rPr lang="en-US" sz="2400" dirty="0" err="1"/>
              <a:t>menandatangani</a:t>
            </a:r>
            <a:r>
              <a:rPr lang="en-US" sz="2400" dirty="0"/>
              <a:t>,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kapital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diakhiri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dirty="0" err="1"/>
              <a:t>baca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</a:t>
            </a:r>
            <a:r>
              <a:rPr lang="en-US" sz="2400" dirty="0" err="1"/>
              <a:t>induk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. 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err="1"/>
              <a:t>Lampiran</a:t>
            </a:r>
            <a:r>
              <a:rPr lang="en-US" sz="2400" dirty="0"/>
              <a:t> </a:t>
            </a:r>
            <a:r>
              <a:rPr lang="en-US" sz="2400" dirty="0" smtClean="0"/>
              <a:t>K</a:t>
            </a:r>
            <a:r>
              <a:rPr lang="id-ID" sz="2400" dirty="0" smtClean="0"/>
              <a:t>eputusan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105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318" y="0"/>
            <a:ext cx="5299364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5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836"/>
              </p:ext>
            </p:extLst>
          </p:nvPr>
        </p:nvGraphicFramePr>
        <p:xfrm>
          <a:off x="609601" y="304800"/>
          <a:ext cx="10820399" cy="605955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81049"/>
                <a:gridCol w="285750"/>
                <a:gridCol w="9753600"/>
              </a:tblGrid>
              <a:tr h="215637">
                <a:tc gridSpan="3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err="1">
                          <a:effectLst/>
                        </a:rPr>
                        <a:t>contoh</a:t>
                      </a:r>
                      <a:endParaRPr lang="en-US" sz="6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84" marR="3438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5467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KEPUTUSAN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REKTOR UNIVERSITAS PENDIDIKAN INDONESIA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 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id-ID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/UN40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/KP</a:t>
                      </a:r>
                      <a:r>
                        <a:rPr lang="id-ID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/201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PENGANGKATAN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PENGELOLA WEBSITE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PADA FAKULTAS ……………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 PENDIDIKAN INDONESIA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 201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 RAHMAT TUHAN YANG MAHA ESA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REKTOR UNIVERSITAS PENDIDIKAN INDONESIA,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4384" marR="3438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09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Menimbang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4384" marR="3438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4384" marR="34384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bahwa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rangka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meningkatkan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pelayanan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informasi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kepada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seluruh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pengguna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website di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luar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khususnya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sivitas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akademika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tenaga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kependidikan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pada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Fakultas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……………….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perlu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menetapkan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Keputusan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Rektor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Pengangkatan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Pengelola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Website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pada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Fakultas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…………..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2019;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4384" marR="34384" marT="0" marB="0"/>
                </a:tc>
              </a:tr>
              <a:tr h="241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Mengingat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4384" marR="3438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4384" marR="34384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Undang-Undang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2012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Tinggi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Lembaran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Negara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Republik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2012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158,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Lembaran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Negara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Republik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5336);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Pemerintah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2014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Penyelenggaraan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Tinggi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Pengelolaan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Perguruan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Tinggi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Lembaran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Negara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Republik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2014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Lembaran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Negara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Republik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5509);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Pemerintah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2014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Statuta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(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Lembaran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Negara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Republik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Lembaran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Negara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Republik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5509);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Pemerintah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2015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Bentuk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Mekanisme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Pendanaan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Perguruan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Tinggi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Negeri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Badan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Hukum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Lembaran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Negara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Republik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2015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110,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Tambahan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Lembaran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Negara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Republik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Republik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5699);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Majelis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Amanat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03/PER/MWA UPI/2015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Pelaksanaan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Pemerintah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2014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Statuta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sebagaimana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telah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diubah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beberapa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kali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terakhir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Majelis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Amanat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04/PER/MWA UPI/2019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Perubahan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Ketiga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Majelis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Amanat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03/PER/MWA UPI/2015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Pelaksanaan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Pemerintah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2014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Statuta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Indonesia;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Majelis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Amanat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03/PER/MWA UPI/2017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Rencana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Strategis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2016-2020;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Majelis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Amanat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03/PER/MWA UPI/2018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Rencana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Kerja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Anggaran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2019;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Keputusan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Majelis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Wali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Amanat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06/KEP/MWA UPI/2017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Pengangkatan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Rektor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Pengganti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Antarwaktu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Masa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Bakti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2015-2020;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Peraturan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Rektor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Nomor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12366/UN40/HK/2018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Pedoman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Implementasi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Rencana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Kerja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Anggaran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Universitas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Pendidikan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Indonesia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4384" marR="343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2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753</TotalTime>
  <Words>869</Words>
  <Application>Microsoft Office PowerPoint</Application>
  <PresentationFormat>Custom</PresentationFormat>
  <Paragraphs>205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TATA CARA PEMBUATAN KEPUTUSAN  BERDASARKAN TATA NASKAH DINAS  DI LINGKUNGAN UNIVERSITAS PENDIDIKAN INDONESIA </vt:lpstr>
      <vt:lpstr>KEPUTUSAN</vt:lpstr>
      <vt:lpstr> Tata cara pembuatan Keputusan:    </vt:lpstr>
      <vt:lpstr>Kepala Keputusan terdiri atas:  </vt:lpstr>
      <vt:lpstr> Judul Keputusan ditulis dengan huruf kapital secara simetris  </vt:lpstr>
      <vt:lpstr>Penutup Keputusan terdiri atas:  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PUU II</dc:creator>
  <cp:lastModifiedBy>gilang</cp:lastModifiedBy>
  <cp:revision>44</cp:revision>
  <cp:lastPrinted>2018-09-24T10:06:26Z</cp:lastPrinted>
  <dcterms:created xsi:type="dcterms:W3CDTF">2016-10-26T10:00:28Z</dcterms:created>
  <dcterms:modified xsi:type="dcterms:W3CDTF">2019-12-10T18:59:32Z</dcterms:modified>
</cp:coreProperties>
</file>